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A09A7-B8CA-4BC8-B577-0D99F0A8E388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4EAE1-838C-48AB-AB5B-6A643BB068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785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13050-58B1-49AC-8B4D-6AA87084A19A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C51E-8732-43CD-9D93-3908C3960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0685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36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B04A-570D-4BE0-AB9B-458DF70CC990}" type="datetime1">
              <a:rPr lang="pl-PL" smtClean="0"/>
              <a:t>22.05.2023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925-D07C-4F67-8B4D-63B7570ADB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422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2FD3-5968-4112-902A-07113E3C36CB}" type="datetime1">
              <a:rPr lang="pl-PL" smtClean="0"/>
              <a:t>22.05.2023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925-D07C-4F67-8B4D-63B7570ADB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CE56-7C8C-43E9-B214-47FEDE3A2C3D}" type="datetime1">
              <a:rPr lang="pl-PL" smtClean="0"/>
              <a:t>22.05.2023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925-D07C-4F67-8B4D-63B7570ADB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32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7268-5614-414D-8019-E2F32A23FDB1}" type="datetime1">
              <a:rPr lang="pl-PL" smtClean="0"/>
              <a:t>22.05.2023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925-D07C-4F67-8B4D-63B7570ADB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59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C7BB-C68B-4E4C-BEB8-2B5993891CF8}" type="datetime1">
              <a:rPr lang="pl-PL" smtClean="0"/>
              <a:t>22.05.2023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925-D07C-4F67-8B4D-63B7570ADB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298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00CD-603A-4401-A14F-456DF0E00973}" type="datetime1">
              <a:rPr lang="pl-PL" smtClean="0"/>
              <a:t>22.05.2023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925-D07C-4F67-8B4D-63B7570ADB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22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8B89-B2D0-484E-8B25-6429784039A2}" type="datetime1">
              <a:rPr lang="pl-PL" smtClean="0"/>
              <a:t>22.05.2023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925-D07C-4F67-8B4D-63B7570ADB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90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B745-2821-461A-97F0-32D589BF3F11}" type="datetime1">
              <a:rPr lang="pl-PL" smtClean="0"/>
              <a:t>22.05.2023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925-D07C-4F67-8B4D-63B7570ADB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09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D113-73D8-4AF6-8BB3-EEAAB16F7E9C}" type="datetime1">
              <a:rPr lang="pl-PL" smtClean="0"/>
              <a:t>22.05.2023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925-D07C-4F67-8B4D-63B7570ADB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22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B679-2757-41DD-BFB6-E2A82D88059C}" type="datetime1">
              <a:rPr lang="pl-PL" smtClean="0"/>
              <a:t>22.05.2023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925-D07C-4F67-8B4D-63B7570ADB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5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AE11-9508-41E0-B7F0-18A70A246AED}" type="datetime1">
              <a:rPr lang="pl-PL" smtClean="0"/>
              <a:t>22.05.2023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925-D07C-4F67-8B4D-63B7570ADB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56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533C0-D8A3-48C6-8CA8-D5DE266B8D0A}" type="datetime1">
              <a:rPr lang="pl-PL" smtClean="0"/>
              <a:t>22.05.2023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16925-D07C-4F67-8B4D-63B7570ADB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36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774" y="1567398"/>
            <a:ext cx="3040452" cy="3617250"/>
          </a:xfrm>
          <a:prstGeom prst="rect">
            <a:avLst/>
          </a:prstGeom>
        </p:spPr>
      </p:pic>
      <p:pic>
        <p:nvPicPr>
          <p:cNvPr id="5" name="image3.png"/>
          <p:cNvPicPr/>
          <p:nvPr/>
        </p:nvPicPr>
        <p:blipFill>
          <a:blip r:embed="rId4"/>
          <a:srcRect b="26506"/>
          <a:stretch>
            <a:fillRect/>
          </a:stretch>
        </p:blipFill>
        <p:spPr>
          <a:xfrm>
            <a:off x="246889" y="221551"/>
            <a:ext cx="1316736" cy="1012889"/>
          </a:xfrm>
          <a:prstGeom prst="rect">
            <a:avLst/>
          </a:prstGeom>
          <a:ln/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1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788920"/>
            <a:ext cx="9144000" cy="2916936"/>
          </a:xfrm>
        </p:spPr>
        <p:txBody>
          <a:bodyPr>
            <a:normAutofit fontScale="77500" lnSpcReduction="20000"/>
          </a:bodyPr>
          <a:lstStyle/>
          <a:p>
            <a:r>
              <a:rPr lang="pl-PL" sz="4000" dirty="0" smtClean="0"/>
              <a:t>ATP PROJECT sp. z o.o. to przedsiębiorstwo dostarczające rozwiązania dla energetyki przemysłowej</a:t>
            </a:r>
          </a:p>
          <a:p>
            <a:endParaRPr lang="pl-PL" sz="4000" dirty="0" smtClean="0"/>
          </a:p>
          <a:p>
            <a:r>
              <a:rPr lang="pl-PL" sz="4000" dirty="0" smtClean="0"/>
              <a:t>Projekt, produkcja, prefabrykacja, dostawa, montaż, uruchomienie i serwis urządzeń elektroenergetycznych oraz innych wyrobów metalowych</a:t>
            </a:r>
          </a:p>
          <a:p>
            <a:pPr marL="457200" indent="-457200">
              <a:buAutoNum type="arabicPeriod"/>
            </a:pPr>
            <a:endParaRPr lang="pl-PL" dirty="0"/>
          </a:p>
          <a:p>
            <a:endParaRPr lang="pl-PL" dirty="0"/>
          </a:p>
        </p:txBody>
      </p:sp>
      <p:pic>
        <p:nvPicPr>
          <p:cNvPr id="4" name="image3.png"/>
          <p:cNvPicPr/>
          <p:nvPr/>
        </p:nvPicPr>
        <p:blipFill>
          <a:blip r:embed="rId2"/>
          <a:srcRect b="26506"/>
          <a:stretch>
            <a:fillRect/>
          </a:stretch>
        </p:blipFill>
        <p:spPr>
          <a:xfrm>
            <a:off x="5222747" y="715327"/>
            <a:ext cx="1604175" cy="1442657"/>
          </a:xfrm>
          <a:prstGeom prst="rect">
            <a:avLst/>
          </a:prstGeom>
          <a:ln/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565881"/>
            <a:ext cx="2122804" cy="159210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51" y="565881"/>
            <a:ext cx="2659189" cy="1593762"/>
          </a:xfrm>
          <a:prstGeom prst="rect">
            <a:avLst/>
          </a:prstGeom>
        </p:spPr>
      </p:pic>
      <p:pic>
        <p:nvPicPr>
          <p:cNvPr id="4098" name="Picture 2" descr="Malarnia proszkowa - Fast Serv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851" y="4935742"/>
            <a:ext cx="2659189" cy="178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zegląd metod spawania - Inspiracje i porad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276088"/>
            <a:ext cx="2762612" cy="144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457199"/>
            <a:ext cx="9144000" cy="1115569"/>
          </a:xfrm>
        </p:spPr>
        <p:txBody>
          <a:bodyPr>
            <a:normAutofit/>
          </a:bodyPr>
          <a:lstStyle/>
          <a:p>
            <a:r>
              <a:rPr lang="pl-PL" sz="4800" dirty="0" smtClean="0"/>
              <a:t>Profile działalności ATP Project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765427"/>
            <a:ext cx="9144000" cy="4398264"/>
          </a:xfrm>
        </p:spPr>
        <p:txBody>
          <a:bodyPr>
            <a:noAutofit/>
          </a:bodyPr>
          <a:lstStyle/>
          <a:p>
            <a:r>
              <a:rPr lang="pl-PL" sz="3200" dirty="0" smtClean="0"/>
              <a:t>Rozdzielnice elektryczne</a:t>
            </a:r>
          </a:p>
          <a:p>
            <a:endParaRPr lang="pl-PL" sz="3200" dirty="0" smtClean="0"/>
          </a:p>
          <a:p>
            <a:r>
              <a:rPr lang="pl-PL" sz="3200" dirty="0" smtClean="0"/>
              <a:t>Szafy automatyki i sterowań</a:t>
            </a:r>
          </a:p>
          <a:p>
            <a:endParaRPr lang="pl-PL" sz="3200" dirty="0" smtClean="0"/>
          </a:p>
          <a:p>
            <a:r>
              <a:rPr lang="pl-PL" sz="3200" dirty="0" smtClean="0"/>
              <a:t>Kontenerowe stacje transformatorowe</a:t>
            </a:r>
          </a:p>
          <a:p>
            <a:endParaRPr lang="pl-PL" sz="3200" dirty="0" smtClean="0"/>
          </a:p>
          <a:p>
            <a:r>
              <a:rPr lang="pl-PL" sz="3200" dirty="0" smtClean="0"/>
              <a:t>Usługi w zakresie obróbki metalu oraz usługi lakierni proszkowej</a:t>
            </a:r>
            <a:endParaRPr lang="pl-PL" sz="32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pic>
        <p:nvPicPr>
          <p:cNvPr id="5" name="image3.png"/>
          <p:cNvPicPr/>
          <p:nvPr/>
        </p:nvPicPr>
        <p:blipFill>
          <a:blip r:embed="rId2"/>
          <a:srcRect b="26506"/>
          <a:stretch>
            <a:fillRect/>
          </a:stretch>
        </p:blipFill>
        <p:spPr>
          <a:xfrm>
            <a:off x="246889" y="221551"/>
            <a:ext cx="1316736" cy="101288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806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557784"/>
            <a:ext cx="6522720" cy="960120"/>
          </a:xfrm>
        </p:spPr>
        <p:txBody>
          <a:bodyPr>
            <a:normAutofit fontScale="90000"/>
          </a:bodyPr>
          <a:lstStyle/>
          <a:p>
            <a:r>
              <a:rPr lang="pl-PL" sz="4400" dirty="0" smtClean="0"/>
              <a:t>Rozdzielnice elektryczne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04" y="1660343"/>
            <a:ext cx="6824472" cy="4553568"/>
          </a:xfrm>
        </p:spPr>
        <p:txBody>
          <a:bodyPr>
            <a:noAutofit/>
          </a:bodyPr>
          <a:lstStyle/>
          <a:p>
            <a:r>
              <a:rPr lang="pl-PL" sz="2000" dirty="0"/>
              <a:t>W zakresie urządzeń rozdzielczych wykonujemy</a:t>
            </a:r>
            <a:r>
              <a:rPr lang="pl-PL" sz="2000" dirty="0" smtClean="0"/>
              <a:t>:</a:t>
            </a:r>
          </a:p>
          <a:p>
            <a:r>
              <a:rPr lang="pl-PL" sz="2000" b="0" dirty="0" smtClean="0">
                <a:effectLst/>
              </a:rPr>
              <a:t>Systemy rozdzielnic do rozdziału dużych mocy w pełnym zakresie prądowym;</a:t>
            </a:r>
          </a:p>
          <a:p>
            <a:pPr fontAlgn="base"/>
            <a:r>
              <a:rPr lang="pl-PL" sz="2000" dirty="0"/>
              <a:t>rozdzielnice średniego napięcia;</a:t>
            </a:r>
          </a:p>
          <a:p>
            <a:pPr fontAlgn="base"/>
            <a:r>
              <a:rPr lang="pl-PL" sz="2000" dirty="0"/>
              <a:t>rozdzielnice niskiego napięcia;</a:t>
            </a:r>
          </a:p>
          <a:p>
            <a:pPr fontAlgn="base"/>
            <a:r>
              <a:rPr lang="pl-PL" sz="2000" dirty="0"/>
              <a:t>szafki oświetleniowe i kablowe;</a:t>
            </a:r>
          </a:p>
          <a:p>
            <a:pPr fontAlgn="base"/>
            <a:r>
              <a:rPr lang="pl-PL" sz="2000" dirty="0" smtClean="0"/>
              <a:t>urządzenia </a:t>
            </a:r>
            <a:r>
              <a:rPr lang="pl-PL" sz="2000" dirty="0"/>
              <a:t>rozdzielcze do zasilania budynków mieszkalnych;</a:t>
            </a:r>
          </a:p>
          <a:p>
            <a:pPr fontAlgn="base"/>
            <a:r>
              <a:rPr lang="pl-PL" sz="2000" dirty="0"/>
              <a:t>urządzenia do zasilania placów budów;</a:t>
            </a:r>
          </a:p>
          <a:p>
            <a:pPr fontAlgn="base"/>
            <a:r>
              <a:rPr lang="pl-PL" sz="2000" dirty="0"/>
              <a:t>rozdzielnice szafkowe do słupów stacji transformatorowych;</a:t>
            </a:r>
          </a:p>
          <a:p>
            <a:endParaRPr lang="pl-PL" sz="1600" dirty="0" smtClean="0"/>
          </a:p>
          <a:p>
            <a:r>
              <a:rPr lang="pl-PL" sz="2000" b="1" dirty="0"/>
              <a:t>Do powyższych wyrobów dostarczamy usługę pełnej prefabrykacji w urządzenia automatyki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76" y="4197240"/>
            <a:ext cx="3614718" cy="241153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76" y="912400"/>
            <a:ext cx="3614718" cy="2591753"/>
          </a:xfrm>
          <a:prstGeom prst="rect">
            <a:avLst/>
          </a:prstGeo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pic>
        <p:nvPicPr>
          <p:cNvPr id="7" name="image3.png"/>
          <p:cNvPicPr/>
          <p:nvPr/>
        </p:nvPicPr>
        <p:blipFill>
          <a:blip r:embed="rId4"/>
          <a:srcRect b="26506"/>
          <a:stretch>
            <a:fillRect/>
          </a:stretch>
        </p:blipFill>
        <p:spPr>
          <a:xfrm>
            <a:off x="246889" y="221551"/>
            <a:ext cx="1316736" cy="101288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189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5128" y="246888"/>
            <a:ext cx="9144000" cy="78505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Szafy automatyki i sterowań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32504" y="1726882"/>
            <a:ext cx="6635496" cy="4180142"/>
          </a:xfrm>
        </p:spPr>
        <p:txBody>
          <a:bodyPr/>
          <a:lstStyle/>
          <a:p>
            <a:r>
              <a:rPr lang="pl-PL" dirty="0" smtClean="0"/>
              <a:t>Część konstrukcyjna wykonywana pod konkretny projekt zleceniodawcy lub przy współpracy z naszymi projektantami.</a:t>
            </a:r>
          </a:p>
          <a:p>
            <a:r>
              <a:rPr lang="pl-PL" dirty="0" smtClean="0"/>
              <a:t>Część elektryczna szaf wykonywana jest w oparciu o dostarczoną dokumentację projektową oraz według określonych cech funkcjonalnych, stopnia ochrony IP, kolorystyki i ogólnych zaleceń co do rozmieszczenia aparatury.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" y="1368330"/>
            <a:ext cx="3371088" cy="252831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" y="4190238"/>
            <a:ext cx="3371088" cy="252831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734" y="181546"/>
            <a:ext cx="2318004" cy="154533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734" y="4837176"/>
            <a:ext cx="2508504" cy="1881378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pic>
        <p:nvPicPr>
          <p:cNvPr id="10" name="image3.png"/>
          <p:cNvPicPr/>
          <p:nvPr/>
        </p:nvPicPr>
        <p:blipFill>
          <a:blip r:embed="rId6"/>
          <a:srcRect b="26506"/>
          <a:stretch>
            <a:fillRect/>
          </a:stretch>
        </p:blipFill>
        <p:spPr>
          <a:xfrm>
            <a:off x="246889" y="221551"/>
            <a:ext cx="1316736" cy="101288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476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445707"/>
            <a:ext cx="9144000" cy="10022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Kontenerowe stacje transformatorowe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400" dirty="0" smtClean="0"/>
              <a:t>Kontenerowe stacje transformatorowe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860444"/>
            <a:ext cx="6458712" cy="222269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Solidna rama stalowa obudowana płytą warstwową.</a:t>
            </a:r>
          </a:p>
          <a:p>
            <a:r>
              <a:rPr lang="pl-PL" dirty="0" smtClean="0"/>
              <a:t>Standardy IP43, IOP 23D</a:t>
            </a:r>
          </a:p>
          <a:p>
            <a:r>
              <a:rPr lang="pl-PL" dirty="0" smtClean="0"/>
              <a:t>Możliwość dowolnego rozbudowania rozmiaru</a:t>
            </a:r>
          </a:p>
          <a:p>
            <a:r>
              <a:rPr lang="pl-PL" dirty="0" smtClean="0"/>
              <a:t>Komora </a:t>
            </a:r>
            <a:r>
              <a:rPr lang="pl-PL" dirty="0" err="1" smtClean="0"/>
              <a:t>trafo</a:t>
            </a:r>
            <a:r>
              <a:rPr lang="pl-PL" dirty="0" smtClean="0"/>
              <a:t> z szynami jezdnymi</a:t>
            </a:r>
          </a:p>
          <a:p>
            <a:r>
              <a:rPr lang="pl-PL" dirty="0" smtClean="0"/>
              <a:t>Stacje kontenerowe na napięcie do 30 </a:t>
            </a:r>
            <a:r>
              <a:rPr lang="pl-PL" dirty="0" err="1" smtClean="0"/>
              <a:t>kV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077" y="1655064"/>
            <a:ext cx="3219219" cy="293968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3" y="4083134"/>
            <a:ext cx="3176016" cy="238201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581144" y="4983480"/>
            <a:ext cx="7143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Niska waga, swobodny dostęp do rozdzielnic NN/SN</a:t>
            </a:r>
          </a:p>
          <a:p>
            <a:r>
              <a:rPr lang="pl-PL" sz="2400" dirty="0" smtClean="0"/>
              <a:t>Krótki czas montażu na obiekcie</a:t>
            </a:r>
          </a:p>
          <a:p>
            <a:r>
              <a:rPr lang="pl-PL" sz="2400" dirty="0" smtClean="0"/>
              <a:t>Duże możliwości konfiguracji rozdzielnic NN/SN</a:t>
            </a:r>
          </a:p>
          <a:p>
            <a:r>
              <a:rPr lang="pl-PL" sz="2400" dirty="0" smtClean="0"/>
              <a:t>Niski koszt transportu</a:t>
            </a:r>
            <a:endParaRPr lang="pl-PL" sz="2400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pic>
        <p:nvPicPr>
          <p:cNvPr id="8" name="image3.png"/>
          <p:cNvPicPr/>
          <p:nvPr/>
        </p:nvPicPr>
        <p:blipFill>
          <a:blip r:embed="rId4"/>
          <a:srcRect b="26506"/>
          <a:stretch>
            <a:fillRect/>
          </a:stretch>
        </p:blipFill>
        <p:spPr>
          <a:xfrm>
            <a:off x="246889" y="221551"/>
            <a:ext cx="1316736" cy="101288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684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576073"/>
            <a:ext cx="9144000" cy="1353312"/>
          </a:xfrm>
        </p:spPr>
        <p:txBody>
          <a:bodyPr>
            <a:noAutofit/>
          </a:bodyPr>
          <a:lstStyle/>
          <a:p>
            <a:r>
              <a:rPr lang="pl-PL" sz="4800" dirty="0" smtClean="0"/>
              <a:t>Usługi obróbki metalu</a:t>
            </a:r>
            <a:br>
              <a:rPr lang="pl-PL" sz="4800" dirty="0" smtClean="0"/>
            </a:br>
            <a:r>
              <a:rPr lang="pl-PL" sz="4800" dirty="0" smtClean="0"/>
              <a:t>Lakiernia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074990"/>
            <a:ext cx="9144000" cy="3923474"/>
          </a:xfrm>
        </p:spPr>
        <p:txBody>
          <a:bodyPr>
            <a:noAutofit/>
          </a:bodyPr>
          <a:lstStyle/>
          <a:p>
            <a:r>
              <a:rPr lang="pl-PL" sz="2000" b="0" dirty="0" smtClean="0">
                <a:effectLst/>
              </a:rPr>
              <a:t/>
            </a:r>
            <a:br>
              <a:rPr lang="pl-PL" sz="2000" b="0" dirty="0" smtClean="0">
                <a:effectLst/>
              </a:rPr>
            </a:br>
            <a:r>
              <a:rPr lang="pl-PL" sz="2000" dirty="0"/>
              <a:t>W zakresie wyrobów metalowych wykonujemy:</a:t>
            </a:r>
            <a:endParaRPr lang="pl-PL" sz="2000" b="0" dirty="0" smtClean="0">
              <a:effectLst/>
            </a:endParaRPr>
          </a:p>
          <a:p>
            <a:pPr fontAlgn="base"/>
            <a:r>
              <a:rPr lang="pl-PL" sz="2000" dirty="0" smtClean="0"/>
              <a:t>Wszelkie konstrukcje i elementy </a:t>
            </a:r>
            <a:r>
              <a:rPr lang="pl-PL" sz="2000" dirty="0"/>
              <a:t>z </a:t>
            </a:r>
            <a:r>
              <a:rPr lang="pl-PL" sz="2000" dirty="0" smtClean="0"/>
              <a:t>blachy, profili stalowych,</a:t>
            </a:r>
            <a:endParaRPr lang="pl-PL" sz="2000" dirty="0"/>
          </a:p>
          <a:p>
            <a:pPr fontAlgn="base"/>
            <a:r>
              <a:rPr lang="pl-PL" sz="2000" dirty="0" smtClean="0"/>
              <a:t>aluminiowych </a:t>
            </a:r>
            <a:r>
              <a:rPr lang="pl-PL" sz="2000" dirty="0"/>
              <a:t>lub </a:t>
            </a:r>
            <a:r>
              <a:rPr lang="pl-PL" sz="2000" dirty="0" smtClean="0"/>
              <a:t>stali nierdzewnej.</a:t>
            </a:r>
          </a:p>
          <a:p>
            <a:pPr fontAlgn="base"/>
            <a:r>
              <a:rPr lang="pl-PL" sz="2000" dirty="0"/>
              <a:t>M</a:t>
            </a:r>
            <a:r>
              <a:rPr lang="pl-PL" sz="2000" dirty="0" smtClean="0"/>
              <a:t>etalowe elementy budynków, bramy, drzwi, okna, ogrodzenia.</a:t>
            </a:r>
          </a:p>
          <a:p>
            <a:pPr fontAlgn="base"/>
            <a:r>
              <a:rPr lang="pl-PL" sz="2000" dirty="0" smtClean="0"/>
              <a:t>Kabiny operatorskie, kontenery socjalne, przemysłowe, osłony</a:t>
            </a:r>
          </a:p>
          <a:p>
            <a:pPr fontAlgn="base"/>
            <a:r>
              <a:rPr lang="pl-PL" sz="2000" dirty="0" smtClean="0"/>
              <a:t>Wykonawstwo w </a:t>
            </a:r>
            <a:r>
              <a:rPr lang="pl-PL" sz="2000" dirty="0"/>
              <a:t>oparciu o dostarczoną </a:t>
            </a:r>
            <a:r>
              <a:rPr lang="pl-PL" sz="2000" dirty="0" smtClean="0"/>
              <a:t>dokumentację lub pomoc w projektowaniu.</a:t>
            </a:r>
            <a:endParaRPr lang="pl-PL" sz="2000" dirty="0"/>
          </a:p>
          <a:p>
            <a:pPr fontAlgn="base"/>
            <a:r>
              <a:rPr lang="pl-PL" sz="2000" dirty="0"/>
              <a:t>inne </a:t>
            </a:r>
            <a:r>
              <a:rPr lang="pl-PL" sz="2000" dirty="0" smtClean="0"/>
              <a:t>wyroby </a:t>
            </a:r>
            <a:r>
              <a:rPr lang="pl-PL" sz="2000" dirty="0"/>
              <a:t>stalowe wg dostarczonej </a:t>
            </a:r>
            <a:r>
              <a:rPr lang="pl-PL" sz="2000" dirty="0" smtClean="0"/>
              <a:t>dokumentacji.</a:t>
            </a:r>
          </a:p>
          <a:p>
            <a:pPr fontAlgn="base"/>
            <a:r>
              <a:rPr lang="pl-PL" sz="2000" dirty="0" smtClean="0"/>
              <a:t>Usługi cięcia, gięcia, spawania, innej obróbki metalu.</a:t>
            </a:r>
          </a:p>
          <a:p>
            <a:pPr fontAlgn="base"/>
            <a:r>
              <a:rPr lang="pl-PL" sz="2000" dirty="0" smtClean="0"/>
              <a:t>Usługi lakierowania proszkowego</a:t>
            </a:r>
            <a:endParaRPr lang="pl-PL" sz="2000" dirty="0"/>
          </a:p>
          <a:p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ATP PROJECT sp. z o.o.                          biuro@atp-project.pl</a:t>
            </a:r>
            <a:endParaRPr lang="pl-PL"/>
          </a:p>
        </p:txBody>
      </p:sp>
      <p:pic>
        <p:nvPicPr>
          <p:cNvPr id="5" name="image3.png"/>
          <p:cNvPicPr/>
          <p:nvPr/>
        </p:nvPicPr>
        <p:blipFill>
          <a:blip r:embed="rId2"/>
          <a:srcRect b="26506"/>
          <a:stretch>
            <a:fillRect/>
          </a:stretch>
        </p:blipFill>
        <p:spPr>
          <a:xfrm>
            <a:off x="246889" y="221551"/>
            <a:ext cx="1316736" cy="1012889"/>
          </a:xfrm>
          <a:prstGeom prst="rect">
            <a:avLst/>
          </a:prstGeom>
          <a:ln/>
        </p:spPr>
      </p:pic>
      <p:pic>
        <p:nvPicPr>
          <p:cNvPr id="1026" name="Picture 2" descr="Obróbka metalu i wytwarzanie wyrobów metalowych | 3M w Pols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161" y="105918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óbka metalu - to warto wiedzieć! - miejscenadom.p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5" y="4956683"/>
            <a:ext cx="2862071" cy="168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lowanie proszkowe: wysoka wytrzymałość i estetyka kolo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44" y="4855943"/>
            <a:ext cx="2676467" cy="17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276</Words>
  <Application>Microsoft Office PowerPoint</Application>
  <PresentationFormat>Panoramiczny</PresentationFormat>
  <Paragraphs>52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Profile działalności ATP Project</vt:lpstr>
      <vt:lpstr>Rozdzielnice elektryczne </vt:lpstr>
      <vt:lpstr>Szafy automatyki i sterowań</vt:lpstr>
      <vt:lpstr>Kontenerowe stacje transformatorowe       Kontenerowe stacje transformatorowe</vt:lpstr>
      <vt:lpstr>Usługi obróbki metalu Lakiernia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Tomek Matysiak</dc:creator>
  <cp:lastModifiedBy>Tomek Matysiak</cp:lastModifiedBy>
  <cp:revision>27</cp:revision>
  <dcterms:created xsi:type="dcterms:W3CDTF">2023-02-20T19:59:43Z</dcterms:created>
  <dcterms:modified xsi:type="dcterms:W3CDTF">2023-05-22T17:11:41Z</dcterms:modified>
</cp:coreProperties>
</file>